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5"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0A616-BB98-49D0-9CC4-E9E9F35D364F}" type="datetimeFigureOut">
              <a:rPr lang="en-IN" smtClean="0"/>
              <a:t>07-05-23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2D2B1-4F4D-48AD-86CE-2571542522B6}" type="slidenum">
              <a:rPr lang="en-IN" smtClean="0"/>
              <a:t>‹#›</a:t>
            </a:fld>
            <a:endParaRPr lang="en-IN"/>
          </a:p>
        </p:txBody>
      </p:sp>
    </p:spTree>
    <p:extLst>
      <p:ext uri="{BB962C8B-B14F-4D97-AF65-F5344CB8AC3E}">
        <p14:creationId xmlns:p14="http://schemas.microsoft.com/office/powerpoint/2010/main" val="159213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89D9-6B61-1EEC-3AE7-EB00619118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FF8095-6DCA-C7E5-427B-A2917B4AF2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ADB1B9-A0B3-FA1F-454F-D20B470EF18A}"/>
              </a:ext>
            </a:extLst>
          </p:cNvPr>
          <p:cNvSpPr>
            <a:spLocks noGrp="1"/>
          </p:cNvSpPr>
          <p:nvPr>
            <p:ph type="dt" sz="half" idx="10"/>
          </p:nvPr>
        </p:nvSpPr>
        <p:spPr/>
        <p:txBody>
          <a:bodyPr/>
          <a:lstStyle/>
          <a:p>
            <a:fld id="{69D87799-E536-488F-A9C5-83ACFACCEB8D}" type="datetime1">
              <a:rPr lang="en-US" smtClean="0"/>
              <a:t>5/7/2023</a:t>
            </a:fld>
            <a:endParaRPr lang="en-US" dirty="0"/>
          </a:p>
        </p:txBody>
      </p:sp>
      <p:sp>
        <p:nvSpPr>
          <p:cNvPr id="5" name="Footer Placeholder 4">
            <a:extLst>
              <a:ext uri="{FF2B5EF4-FFF2-40B4-BE49-F238E27FC236}">
                <a16:creationId xmlns:a16="http://schemas.microsoft.com/office/drawing/2014/main" id="{D8FBC8F3-BA92-19D7-C092-AB54DCED5757}"/>
              </a:ext>
            </a:extLst>
          </p:cNvPr>
          <p:cNvSpPr>
            <a:spLocks noGrp="1"/>
          </p:cNvSpPr>
          <p:nvPr>
            <p:ph type="ftr" sz="quarter" idx="11"/>
          </p:nvPr>
        </p:nvSpPr>
        <p:spPr/>
        <p:txBody>
          <a:bodyPr/>
          <a:lstStyle/>
          <a:p>
            <a:r>
              <a:rPr lang="en-US"/>
              <a:t>21MCI1055 &amp; 21MCI1056</a:t>
            </a:r>
            <a:endParaRPr lang="en-US" dirty="0"/>
          </a:p>
        </p:txBody>
      </p:sp>
      <p:sp>
        <p:nvSpPr>
          <p:cNvPr id="6" name="Slide Number Placeholder 5">
            <a:extLst>
              <a:ext uri="{FF2B5EF4-FFF2-40B4-BE49-F238E27FC236}">
                <a16:creationId xmlns:a16="http://schemas.microsoft.com/office/drawing/2014/main" id="{5BD971DF-4FB2-35FF-ADEF-577A0C0450FA}"/>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89087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21CB-5D29-5508-080E-39AC2093A3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2580EF-68E5-EBAF-505B-3C65369080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6BA40-1D44-A9F1-56A8-6AE8462A776C}"/>
              </a:ext>
            </a:extLst>
          </p:cNvPr>
          <p:cNvSpPr>
            <a:spLocks noGrp="1"/>
          </p:cNvSpPr>
          <p:nvPr>
            <p:ph type="dt" sz="half" idx="10"/>
          </p:nvPr>
        </p:nvSpPr>
        <p:spPr/>
        <p:txBody>
          <a:bodyPr/>
          <a:lstStyle/>
          <a:p>
            <a:fld id="{ABC03407-EA8B-412B-B70C-009F3A81D639}" type="datetime1">
              <a:rPr lang="en-US" smtClean="0"/>
              <a:t>5/7/2023</a:t>
            </a:fld>
            <a:endParaRPr lang="en-US" dirty="0"/>
          </a:p>
        </p:txBody>
      </p:sp>
      <p:sp>
        <p:nvSpPr>
          <p:cNvPr id="5" name="Footer Placeholder 4">
            <a:extLst>
              <a:ext uri="{FF2B5EF4-FFF2-40B4-BE49-F238E27FC236}">
                <a16:creationId xmlns:a16="http://schemas.microsoft.com/office/drawing/2014/main" id="{B977D5BE-49B1-D6E2-A327-4C8B533F339D}"/>
              </a:ext>
            </a:extLst>
          </p:cNvPr>
          <p:cNvSpPr>
            <a:spLocks noGrp="1"/>
          </p:cNvSpPr>
          <p:nvPr>
            <p:ph type="ftr" sz="quarter" idx="11"/>
          </p:nvPr>
        </p:nvSpPr>
        <p:spPr/>
        <p:txBody>
          <a:bodyPr/>
          <a:lstStyle/>
          <a:p>
            <a:r>
              <a:rPr lang="en-US"/>
              <a:t>21MCI1055 &amp; 21MCI1056</a:t>
            </a:r>
            <a:endParaRPr lang="en-US" dirty="0"/>
          </a:p>
        </p:txBody>
      </p:sp>
      <p:sp>
        <p:nvSpPr>
          <p:cNvPr id="6" name="Slide Number Placeholder 5">
            <a:extLst>
              <a:ext uri="{FF2B5EF4-FFF2-40B4-BE49-F238E27FC236}">
                <a16:creationId xmlns:a16="http://schemas.microsoft.com/office/drawing/2014/main" id="{6060F7CA-A79E-69EE-B73F-C651D0C88119}"/>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862480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EB1016-355D-591C-6080-2EFEF2665C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075348-0414-5934-309B-34453E2562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871FE-5CAC-AE69-9486-56F532335F4C}"/>
              </a:ext>
            </a:extLst>
          </p:cNvPr>
          <p:cNvSpPr>
            <a:spLocks noGrp="1"/>
          </p:cNvSpPr>
          <p:nvPr>
            <p:ph type="dt" sz="half" idx="10"/>
          </p:nvPr>
        </p:nvSpPr>
        <p:spPr/>
        <p:txBody>
          <a:bodyPr/>
          <a:lstStyle/>
          <a:p>
            <a:fld id="{BCE33590-7CAF-47C6-B065-952310CAE196}" type="datetime1">
              <a:rPr lang="en-US" smtClean="0"/>
              <a:t>5/7/2023</a:t>
            </a:fld>
            <a:endParaRPr lang="en-US" dirty="0"/>
          </a:p>
        </p:txBody>
      </p:sp>
      <p:sp>
        <p:nvSpPr>
          <p:cNvPr id="5" name="Footer Placeholder 4">
            <a:extLst>
              <a:ext uri="{FF2B5EF4-FFF2-40B4-BE49-F238E27FC236}">
                <a16:creationId xmlns:a16="http://schemas.microsoft.com/office/drawing/2014/main" id="{D73B9711-B5B2-45AF-3689-1DA82289381C}"/>
              </a:ext>
            </a:extLst>
          </p:cNvPr>
          <p:cNvSpPr>
            <a:spLocks noGrp="1"/>
          </p:cNvSpPr>
          <p:nvPr>
            <p:ph type="ftr" sz="quarter" idx="11"/>
          </p:nvPr>
        </p:nvSpPr>
        <p:spPr/>
        <p:txBody>
          <a:bodyPr/>
          <a:lstStyle/>
          <a:p>
            <a:r>
              <a:rPr lang="en-US"/>
              <a:t>21MCI1055 &amp; 21MCI1056</a:t>
            </a:r>
            <a:endParaRPr lang="en-US" dirty="0"/>
          </a:p>
        </p:txBody>
      </p:sp>
      <p:sp>
        <p:nvSpPr>
          <p:cNvPr id="6" name="Slide Number Placeholder 5">
            <a:extLst>
              <a:ext uri="{FF2B5EF4-FFF2-40B4-BE49-F238E27FC236}">
                <a16:creationId xmlns:a16="http://schemas.microsoft.com/office/drawing/2014/main" id="{785DDF03-49BF-02B9-D38D-FAE714573741}"/>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8059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E0B6-37C3-59A7-E5BD-15C929966D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80DDC8-06F8-43B3-9754-F83615DBC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AEBA8A-13FA-E6EF-01C8-F1B8C5A3BAC5}"/>
              </a:ext>
            </a:extLst>
          </p:cNvPr>
          <p:cNvSpPr>
            <a:spLocks noGrp="1"/>
          </p:cNvSpPr>
          <p:nvPr>
            <p:ph type="dt" sz="half" idx="10"/>
          </p:nvPr>
        </p:nvSpPr>
        <p:spPr/>
        <p:txBody>
          <a:bodyPr/>
          <a:lstStyle/>
          <a:p>
            <a:fld id="{6C59E2E0-CCEB-4B27-88D3-9B7441E24578}" type="datetime1">
              <a:rPr lang="en-US" smtClean="0"/>
              <a:t>5/7/2023</a:t>
            </a:fld>
            <a:endParaRPr lang="en-US" dirty="0"/>
          </a:p>
        </p:txBody>
      </p:sp>
      <p:sp>
        <p:nvSpPr>
          <p:cNvPr id="5" name="Footer Placeholder 4">
            <a:extLst>
              <a:ext uri="{FF2B5EF4-FFF2-40B4-BE49-F238E27FC236}">
                <a16:creationId xmlns:a16="http://schemas.microsoft.com/office/drawing/2014/main" id="{20DFD717-8DE2-CF36-4BFC-193C7515DBB2}"/>
              </a:ext>
            </a:extLst>
          </p:cNvPr>
          <p:cNvSpPr>
            <a:spLocks noGrp="1"/>
          </p:cNvSpPr>
          <p:nvPr>
            <p:ph type="ftr" sz="quarter" idx="11"/>
          </p:nvPr>
        </p:nvSpPr>
        <p:spPr/>
        <p:txBody>
          <a:bodyPr/>
          <a:lstStyle/>
          <a:p>
            <a:r>
              <a:rPr lang="en-US"/>
              <a:t>21MCI1055 &amp; 21MCI1056</a:t>
            </a:r>
            <a:endParaRPr lang="en-US" dirty="0"/>
          </a:p>
        </p:txBody>
      </p:sp>
      <p:sp>
        <p:nvSpPr>
          <p:cNvPr id="6" name="Slide Number Placeholder 5">
            <a:extLst>
              <a:ext uri="{FF2B5EF4-FFF2-40B4-BE49-F238E27FC236}">
                <a16:creationId xmlns:a16="http://schemas.microsoft.com/office/drawing/2014/main" id="{FCD0ACB4-E450-E52A-2E45-1491BD6D3C02}"/>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2369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4696-0FA9-52D0-3504-3400D1F1B5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8A8237-6B5E-B48C-8BB6-461C98369C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65CAB0-DA5E-08AF-5817-DDDE6F600F8C}"/>
              </a:ext>
            </a:extLst>
          </p:cNvPr>
          <p:cNvSpPr>
            <a:spLocks noGrp="1"/>
          </p:cNvSpPr>
          <p:nvPr>
            <p:ph type="dt" sz="half" idx="10"/>
          </p:nvPr>
        </p:nvSpPr>
        <p:spPr/>
        <p:txBody>
          <a:bodyPr/>
          <a:lstStyle/>
          <a:p>
            <a:fld id="{F96104A9-1573-43A2-AD5F-A303E49AB0D5}" type="datetime1">
              <a:rPr lang="en-US" smtClean="0"/>
              <a:t>5/7/2023</a:t>
            </a:fld>
            <a:endParaRPr lang="en-US" dirty="0"/>
          </a:p>
        </p:txBody>
      </p:sp>
      <p:sp>
        <p:nvSpPr>
          <p:cNvPr id="5" name="Footer Placeholder 4">
            <a:extLst>
              <a:ext uri="{FF2B5EF4-FFF2-40B4-BE49-F238E27FC236}">
                <a16:creationId xmlns:a16="http://schemas.microsoft.com/office/drawing/2014/main" id="{72269951-090F-7995-E963-F8653F2F5C78}"/>
              </a:ext>
            </a:extLst>
          </p:cNvPr>
          <p:cNvSpPr>
            <a:spLocks noGrp="1"/>
          </p:cNvSpPr>
          <p:nvPr>
            <p:ph type="ftr" sz="quarter" idx="11"/>
          </p:nvPr>
        </p:nvSpPr>
        <p:spPr/>
        <p:txBody>
          <a:bodyPr/>
          <a:lstStyle/>
          <a:p>
            <a:r>
              <a:rPr lang="en-US"/>
              <a:t>21MCI1055 &amp; 21MCI1056</a:t>
            </a:r>
            <a:endParaRPr lang="en-US" dirty="0"/>
          </a:p>
        </p:txBody>
      </p:sp>
      <p:sp>
        <p:nvSpPr>
          <p:cNvPr id="6" name="Slide Number Placeholder 5">
            <a:extLst>
              <a:ext uri="{FF2B5EF4-FFF2-40B4-BE49-F238E27FC236}">
                <a16:creationId xmlns:a16="http://schemas.microsoft.com/office/drawing/2014/main" id="{197C857E-418D-D2FE-56B5-87A4A4E74589}"/>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630572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471A-2D05-8332-5680-7F03D6A3B4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32C9F8-A192-80CC-929F-E19A893165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23302FA-4496-E43D-19F4-2014DB017E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6E0AE4-4757-3B01-1D40-8808F5E0E7AD}"/>
              </a:ext>
            </a:extLst>
          </p:cNvPr>
          <p:cNvSpPr>
            <a:spLocks noGrp="1"/>
          </p:cNvSpPr>
          <p:nvPr>
            <p:ph type="dt" sz="half" idx="10"/>
          </p:nvPr>
        </p:nvSpPr>
        <p:spPr/>
        <p:txBody>
          <a:bodyPr/>
          <a:lstStyle/>
          <a:p>
            <a:fld id="{B141E7FC-4715-451B-A033-32202CB7C3F3}" type="datetime1">
              <a:rPr lang="en-US" smtClean="0"/>
              <a:t>5/7/2023</a:t>
            </a:fld>
            <a:endParaRPr lang="en-US" dirty="0"/>
          </a:p>
        </p:txBody>
      </p:sp>
      <p:sp>
        <p:nvSpPr>
          <p:cNvPr id="6" name="Footer Placeholder 5">
            <a:extLst>
              <a:ext uri="{FF2B5EF4-FFF2-40B4-BE49-F238E27FC236}">
                <a16:creationId xmlns:a16="http://schemas.microsoft.com/office/drawing/2014/main" id="{A7829706-B7C1-6504-D1AE-01C9F664D205}"/>
              </a:ext>
            </a:extLst>
          </p:cNvPr>
          <p:cNvSpPr>
            <a:spLocks noGrp="1"/>
          </p:cNvSpPr>
          <p:nvPr>
            <p:ph type="ftr" sz="quarter" idx="11"/>
          </p:nvPr>
        </p:nvSpPr>
        <p:spPr/>
        <p:txBody>
          <a:bodyPr/>
          <a:lstStyle/>
          <a:p>
            <a:r>
              <a:rPr lang="en-US"/>
              <a:t>21MCI1055 &amp; 21MCI1056</a:t>
            </a:r>
            <a:endParaRPr lang="en-US" dirty="0"/>
          </a:p>
        </p:txBody>
      </p:sp>
      <p:sp>
        <p:nvSpPr>
          <p:cNvPr id="7" name="Slide Number Placeholder 6">
            <a:extLst>
              <a:ext uri="{FF2B5EF4-FFF2-40B4-BE49-F238E27FC236}">
                <a16:creationId xmlns:a16="http://schemas.microsoft.com/office/drawing/2014/main" id="{7B923E1C-F882-F534-E69B-3B34528C621C}"/>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60709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CCBE-5B7A-7407-FA3C-B9DE65F68D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E4359E-E939-CCEB-E350-FA932D6D8A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C1BDEC-54E2-5342-78E3-08A3F34AB2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8231C1-39D1-19B8-7EA8-2AB525083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49D7C0-133C-F342-C076-09111E957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96AD56-8AF8-C881-8E22-AFFCF30566AD}"/>
              </a:ext>
            </a:extLst>
          </p:cNvPr>
          <p:cNvSpPr>
            <a:spLocks noGrp="1"/>
          </p:cNvSpPr>
          <p:nvPr>
            <p:ph type="dt" sz="half" idx="10"/>
          </p:nvPr>
        </p:nvSpPr>
        <p:spPr/>
        <p:txBody>
          <a:bodyPr/>
          <a:lstStyle/>
          <a:p>
            <a:fld id="{11561A8F-246C-44CA-9DD2-9D73C778ACBA}" type="datetime1">
              <a:rPr lang="en-US" smtClean="0"/>
              <a:t>5/7/2023</a:t>
            </a:fld>
            <a:endParaRPr lang="en-US" dirty="0"/>
          </a:p>
        </p:txBody>
      </p:sp>
      <p:sp>
        <p:nvSpPr>
          <p:cNvPr id="8" name="Footer Placeholder 7">
            <a:extLst>
              <a:ext uri="{FF2B5EF4-FFF2-40B4-BE49-F238E27FC236}">
                <a16:creationId xmlns:a16="http://schemas.microsoft.com/office/drawing/2014/main" id="{09C2AAF5-B22B-B18A-97B4-42DDD4C3ED7B}"/>
              </a:ext>
            </a:extLst>
          </p:cNvPr>
          <p:cNvSpPr>
            <a:spLocks noGrp="1"/>
          </p:cNvSpPr>
          <p:nvPr>
            <p:ph type="ftr" sz="quarter" idx="11"/>
          </p:nvPr>
        </p:nvSpPr>
        <p:spPr/>
        <p:txBody>
          <a:bodyPr/>
          <a:lstStyle/>
          <a:p>
            <a:r>
              <a:rPr lang="en-US"/>
              <a:t>21MCI1055 &amp; 21MCI1056</a:t>
            </a:r>
            <a:endParaRPr lang="en-US" dirty="0"/>
          </a:p>
        </p:txBody>
      </p:sp>
      <p:sp>
        <p:nvSpPr>
          <p:cNvPr id="9" name="Slide Number Placeholder 8">
            <a:extLst>
              <a:ext uri="{FF2B5EF4-FFF2-40B4-BE49-F238E27FC236}">
                <a16:creationId xmlns:a16="http://schemas.microsoft.com/office/drawing/2014/main" id="{03EFAF6E-1E42-BCDB-A35B-141801E33D80}"/>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7201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7386-6293-E23C-2F80-886FB35ECD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92CDCE-58E4-A9E4-8025-C6840BE678D2}"/>
              </a:ext>
            </a:extLst>
          </p:cNvPr>
          <p:cNvSpPr>
            <a:spLocks noGrp="1"/>
          </p:cNvSpPr>
          <p:nvPr>
            <p:ph type="dt" sz="half" idx="10"/>
          </p:nvPr>
        </p:nvSpPr>
        <p:spPr/>
        <p:txBody>
          <a:bodyPr/>
          <a:lstStyle/>
          <a:p>
            <a:fld id="{BDA6B707-CD54-44D1-B25B-6675D8BF403C}" type="datetime1">
              <a:rPr lang="en-US" smtClean="0"/>
              <a:t>5/7/2023</a:t>
            </a:fld>
            <a:endParaRPr lang="en-US" dirty="0"/>
          </a:p>
        </p:txBody>
      </p:sp>
      <p:sp>
        <p:nvSpPr>
          <p:cNvPr id="4" name="Footer Placeholder 3">
            <a:extLst>
              <a:ext uri="{FF2B5EF4-FFF2-40B4-BE49-F238E27FC236}">
                <a16:creationId xmlns:a16="http://schemas.microsoft.com/office/drawing/2014/main" id="{EBA85522-5013-1678-0C48-41DC3A2DE063}"/>
              </a:ext>
            </a:extLst>
          </p:cNvPr>
          <p:cNvSpPr>
            <a:spLocks noGrp="1"/>
          </p:cNvSpPr>
          <p:nvPr>
            <p:ph type="ftr" sz="quarter" idx="11"/>
          </p:nvPr>
        </p:nvSpPr>
        <p:spPr/>
        <p:txBody>
          <a:bodyPr/>
          <a:lstStyle/>
          <a:p>
            <a:r>
              <a:rPr lang="en-US"/>
              <a:t>21MCI1055 &amp; 21MCI1056</a:t>
            </a:r>
            <a:endParaRPr lang="en-US" dirty="0"/>
          </a:p>
        </p:txBody>
      </p:sp>
      <p:sp>
        <p:nvSpPr>
          <p:cNvPr id="5" name="Slide Number Placeholder 4">
            <a:extLst>
              <a:ext uri="{FF2B5EF4-FFF2-40B4-BE49-F238E27FC236}">
                <a16:creationId xmlns:a16="http://schemas.microsoft.com/office/drawing/2014/main" id="{00EEBFC4-E90A-961F-D747-8652374221C5}"/>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45552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7102D-7756-574B-20E6-2DAEC4B1F72A}"/>
              </a:ext>
            </a:extLst>
          </p:cNvPr>
          <p:cNvSpPr>
            <a:spLocks noGrp="1"/>
          </p:cNvSpPr>
          <p:nvPr>
            <p:ph type="dt" sz="half" idx="10"/>
          </p:nvPr>
        </p:nvSpPr>
        <p:spPr/>
        <p:txBody>
          <a:bodyPr/>
          <a:lstStyle/>
          <a:p>
            <a:fld id="{6C702CB5-EC6E-4E51-8563-A0CF5751A2E1}" type="datetime1">
              <a:rPr lang="en-US" smtClean="0"/>
              <a:t>5/7/2023</a:t>
            </a:fld>
            <a:endParaRPr lang="en-US" dirty="0"/>
          </a:p>
        </p:txBody>
      </p:sp>
      <p:sp>
        <p:nvSpPr>
          <p:cNvPr id="3" name="Footer Placeholder 2">
            <a:extLst>
              <a:ext uri="{FF2B5EF4-FFF2-40B4-BE49-F238E27FC236}">
                <a16:creationId xmlns:a16="http://schemas.microsoft.com/office/drawing/2014/main" id="{DAB8465B-3E7F-6BA3-04C5-97009D34D5B3}"/>
              </a:ext>
            </a:extLst>
          </p:cNvPr>
          <p:cNvSpPr>
            <a:spLocks noGrp="1"/>
          </p:cNvSpPr>
          <p:nvPr>
            <p:ph type="ftr" sz="quarter" idx="11"/>
          </p:nvPr>
        </p:nvSpPr>
        <p:spPr/>
        <p:txBody>
          <a:bodyPr/>
          <a:lstStyle/>
          <a:p>
            <a:r>
              <a:rPr lang="en-US"/>
              <a:t>21MCI1055 &amp; 21MCI1056</a:t>
            </a:r>
            <a:endParaRPr lang="en-US" dirty="0"/>
          </a:p>
        </p:txBody>
      </p:sp>
      <p:sp>
        <p:nvSpPr>
          <p:cNvPr id="4" name="Slide Number Placeholder 3">
            <a:extLst>
              <a:ext uri="{FF2B5EF4-FFF2-40B4-BE49-F238E27FC236}">
                <a16:creationId xmlns:a16="http://schemas.microsoft.com/office/drawing/2014/main" id="{58B1E040-4F9D-0CF3-D7CC-2F828386D686}"/>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79579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54AC-ED28-455C-5860-C7FCA328A2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91092D-937F-FB5C-83B5-80544462E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A1B283-2D94-3592-A32A-93B6EE8ED8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3CE9D8-2D79-9B52-8A6B-BF0A248B8CBB}"/>
              </a:ext>
            </a:extLst>
          </p:cNvPr>
          <p:cNvSpPr>
            <a:spLocks noGrp="1"/>
          </p:cNvSpPr>
          <p:nvPr>
            <p:ph type="dt" sz="half" idx="10"/>
          </p:nvPr>
        </p:nvSpPr>
        <p:spPr/>
        <p:txBody>
          <a:bodyPr/>
          <a:lstStyle/>
          <a:p>
            <a:fld id="{6F6B1946-6F24-4ECB-A0DE-EDE724124DDF}" type="datetime1">
              <a:rPr lang="en-US" smtClean="0"/>
              <a:t>5/7/2023</a:t>
            </a:fld>
            <a:endParaRPr lang="en-US" dirty="0"/>
          </a:p>
        </p:txBody>
      </p:sp>
      <p:sp>
        <p:nvSpPr>
          <p:cNvPr id="6" name="Footer Placeholder 5">
            <a:extLst>
              <a:ext uri="{FF2B5EF4-FFF2-40B4-BE49-F238E27FC236}">
                <a16:creationId xmlns:a16="http://schemas.microsoft.com/office/drawing/2014/main" id="{72162A74-9D82-319B-A277-26C631849023}"/>
              </a:ext>
            </a:extLst>
          </p:cNvPr>
          <p:cNvSpPr>
            <a:spLocks noGrp="1"/>
          </p:cNvSpPr>
          <p:nvPr>
            <p:ph type="ftr" sz="quarter" idx="11"/>
          </p:nvPr>
        </p:nvSpPr>
        <p:spPr/>
        <p:txBody>
          <a:bodyPr/>
          <a:lstStyle/>
          <a:p>
            <a:r>
              <a:rPr lang="en-US"/>
              <a:t>21MCI1055 &amp; 21MCI1056</a:t>
            </a:r>
            <a:endParaRPr lang="en-US" dirty="0"/>
          </a:p>
        </p:txBody>
      </p:sp>
      <p:sp>
        <p:nvSpPr>
          <p:cNvPr id="7" name="Slide Number Placeholder 6">
            <a:extLst>
              <a:ext uri="{FF2B5EF4-FFF2-40B4-BE49-F238E27FC236}">
                <a16:creationId xmlns:a16="http://schemas.microsoft.com/office/drawing/2014/main" id="{E4EA486C-C4CD-8468-2AE3-E5AB2122C721}"/>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94562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54F4-A04E-58A2-307E-CB00A75323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88DF7C-A648-F019-FADA-D3306804C3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16E633C-C43A-DF7E-B9C4-CCD355A9B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EC1978-E7CC-0928-E19D-D01DB83362CF}"/>
              </a:ext>
            </a:extLst>
          </p:cNvPr>
          <p:cNvSpPr>
            <a:spLocks noGrp="1"/>
          </p:cNvSpPr>
          <p:nvPr>
            <p:ph type="dt" sz="half" idx="10"/>
          </p:nvPr>
        </p:nvSpPr>
        <p:spPr/>
        <p:txBody>
          <a:bodyPr/>
          <a:lstStyle/>
          <a:p>
            <a:fld id="{A298B45D-14E6-4B32-85B5-53CF3FEB8A1B}" type="datetime1">
              <a:rPr lang="en-US" smtClean="0"/>
              <a:t>5/7/2023</a:t>
            </a:fld>
            <a:endParaRPr lang="en-US" dirty="0"/>
          </a:p>
        </p:txBody>
      </p:sp>
      <p:sp>
        <p:nvSpPr>
          <p:cNvPr id="6" name="Footer Placeholder 5">
            <a:extLst>
              <a:ext uri="{FF2B5EF4-FFF2-40B4-BE49-F238E27FC236}">
                <a16:creationId xmlns:a16="http://schemas.microsoft.com/office/drawing/2014/main" id="{B90C088C-7AF8-C783-4D5E-5B6BF1E81EF9}"/>
              </a:ext>
            </a:extLst>
          </p:cNvPr>
          <p:cNvSpPr>
            <a:spLocks noGrp="1"/>
          </p:cNvSpPr>
          <p:nvPr>
            <p:ph type="ftr" sz="quarter" idx="11"/>
          </p:nvPr>
        </p:nvSpPr>
        <p:spPr/>
        <p:txBody>
          <a:bodyPr/>
          <a:lstStyle/>
          <a:p>
            <a:r>
              <a:rPr lang="en-US"/>
              <a:t>21MCI1055 &amp; 21MCI1056</a:t>
            </a:r>
            <a:endParaRPr lang="en-US" dirty="0"/>
          </a:p>
        </p:txBody>
      </p:sp>
      <p:sp>
        <p:nvSpPr>
          <p:cNvPr id="7" name="Slide Number Placeholder 6">
            <a:extLst>
              <a:ext uri="{FF2B5EF4-FFF2-40B4-BE49-F238E27FC236}">
                <a16:creationId xmlns:a16="http://schemas.microsoft.com/office/drawing/2014/main" id="{0D138633-7795-7EC4-B458-F2B8357B7EC0}"/>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25109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5B392-3CB9-EFC4-8D35-0C8417056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86E8C6-BF16-1951-1A45-F088FF1DA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A5FD6-CF0A-6071-B588-BFFDF2242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4E2A2-3828-48D3-BFCF-3B1030547CB0}" type="datetime1">
              <a:rPr lang="en-US" smtClean="0"/>
              <a:t>5/7/2023</a:t>
            </a:fld>
            <a:endParaRPr lang="en-US" dirty="0"/>
          </a:p>
        </p:txBody>
      </p:sp>
      <p:sp>
        <p:nvSpPr>
          <p:cNvPr id="5" name="Footer Placeholder 4">
            <a:extLst>
              <a:ext uri="{FF2B5EF4-FFF2-40B4-BE49-F238E27FC236}">
                <a16:creationId xmlns:a16="http://schemas.microsoft.com/office/drawing/2014/main" id="{6D7A348E-BCF5-473F-8D70-5BE861E22F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21MCI1055 &amp; 21MCI1056</a:t>
            </a:r>
            <a:endParaRPr lang="en-US" dirty="0"/>
          </a:p>
        </p:txBody>
      </p:sp>
      <p:sp>
        <p:nvSpPr>
          <p:cNvPr id="6" name="Slide Number Placeholder 5">
            <a:extLst>
              <a:ext uri="{FF2B5EF4-FFF2-40B4-BE49-F238E27FC236}">
                <a16:creationId xmlns:a16="http://schemas.microsoft.com/office/drawing/2014/main" id="{3259D98F-5AEF-5430-B7BF-524A0C2C7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971371768"/>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2" name="Rectangle 1076">
            <a:extLst>
              <a:ext uri="{FF2B5EF4-FFF2-40B4-BE49-F238E27FC236}">
                <a16:creationId xmlns:a16="http://schemas.microsoft.com/office/drawing/2014/main" id="{3EB61CDB-8AFD-4006-BDA2-BC33A99DA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Rectangle 1078">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096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Google Shape;190;p1">
            <a:extLst>
              <a:ext uri="{FF2B5EF4-FFF2-40B4-BE49-F238E27FC236}">
                <a16:creationId xmlns:a16="http://schemas.microsoft.com/office/drawing/2014/main" id="{F006F80D-91C7-EF82-1C8C-22BCBCFF8FE2}"/>
              </a:ext>
            </a:extLst>
          </p:cNvPr>
          <p:cNvSpPr txBox="1">
            <a:spLocks noGrp="1"/>
          </p:cNvSpPr>
          <p:nvPr>
            <p:ph type="ctrTitle"/>
          </p:nvPr>
        </p:nvSpPr>
        <p:spPr>
          <a:xfrm>
            <a:off x="732568" y="1275388"/>
            <a:ext cx="5230018" cy="2630983"/>
          </a:xfrm>
          <a:prstGeom prst="rect">
            <a:avLst/>
          </a:prstGeom>
        </p:spPr>
        <p:txBody>
          <a:bodyPr spcFirstLastPara="1" lIns="91425" tIns="45700" rIns="91425" bIns="45700" anchor="b" anchorCtr="0">
            <a:normAutofit/>
          </a:bodyPr>
          <a:lstStyle/>
          <a:p>
            <a:pPr marL="0" marR="0" lvl="0" indent="0" algn="l" rtl="0">
              <a:spcBef>
                <a:spcPts val="980"/>
              </a:spcBef>
              <a:spcAft>
                <a:spcPts val="0"/>
              </a:spcAft>
              <a:buClr>
                <a:srgbClr val="000000"/>
              </a:buClr>
              <a:buSzPts val="2800"/>
              <a:buFont typeface="Arial"/>
              <a:buNone/>
            </a:pPr>
            <a:r>
              <a:rPr lang="en-US" sz="2600" b="0" i="0" u="none" strike="noStrike" cap="none">
                <a:solidFill>
                  <a:schemeClr val="tx2"/>
                </a:solidFill>
                <a:latin typeface="Times New Roman"/>
                <a:ea typeface="Times New Roman"/>
                <a:cs typeface="Times New Roman"/>
                <a:sym typeface="Times New Roman"/>
              </a:rPr>
              <a:t>Master of Computer Applications</a:t>
            </a:r>
          </a:p>
          <a:p>
            <a:pPr marL="0" marR="0" lvl="0" indent="0" algn="l" rtl="0">
              <a:spcBef>
                <a:spcPts val="980"/>
              </a:spcBef>
              <a:spcAft>
                <a:spcPts val="0"/>
              </a:spcAft>
              <a:buClr>
                <a:srgbClr val="000000"/>
              </a:buClr>
              <a:buSzPts val="2800"/>
              <a:buFont typeface="Arial"/>
              <a:buNone/>
            </a:pPr>
            <a:r>
              <a:rPr lang="en-US" sz="2600" b="0" i="0" u="none" strike="noStrike" cap="none">
                <a:solidFill>
                  <a:schemeClr val="tx2"/>
                </a:solidFill>
                <a:latin typeface="Times New Roman"/>
                <a:ea typeface="Times New Roman"/>
                <a:cs typeface="Times New Roman"/>
                <a:sym typeface="Times New Roman"/>
              </a:rPr>
              <a:t>Major Project</a:t>
            </a:r>
          </a:p>
          <a:p>
            <a:pPr marL="0" marR="0" lvl="0" indent="0" algn="l" rtl="0">
              <a:spcBef>
                <a:spcPts val="980"/>
              </a:spcBef>
              <a:spcAft>
                <a:spcPts val="0"/>
              </a:spcAft>
              <a:buClr>
                <a:srgbClr val="000000"/>
              </a:buClr>
              <a:buSzPts val="2800"/>
              <a:buFont typeface="Arial"/>
              <a:buNone/>
            </a:pPr>
            <a:r>
              <a:rPr lang="en-US" sz="2600">
                <a:solidFill>
                  <a:schemeClr val="tx2"/>
                </a:solidFill>
                <a:latin typeface="Times New Roman"/>
                <a:ea typeface="Times New Roman"/>
                <a:cs typeface="Times New Roman"/>
                <a:sym typeface="Times New Roman"/>
              </a:rPr>
              <a:t>On</a:t>
            </a:r>
            <a:endParaRPr lang="en-US" sz="2600">
              <a:solidFill>
                <a:schemeClr val="tx2"/>
              </a:solidFill>
            </a:endParaRPr>
          </a:p>
          <a:p>
            <a:pPr marL="0" marR="0" lvl="0" indent="0" algn="l" rtl="0">
              <a:spcBef>
                <a:spcPts val="980"/>
              </a:spcBef>
              <a:spcAft>
                <a:spcPts val="0"/>
              </a:spcAft>
              <a:buClr>
                <a:srgbClr val="000000"/>
              </a:buClr>
              <a:buSzPts val="3200"/>
              <a:buFont typeface="Arial"/>
              <a:buNone/>
            </a:pPr>
            <a:r>
              <a:rPr lang="en-US" sz="2600" b="1" i="0" u="none" strike="noStrike" cap="none">
                <a:solidFill>
                  <a:schemeClr val="tx2"/>
                </a:solidFill>
                <a:latin typeface="Times New Roman"/>
                <a:ea typeface="Times New Roman"/>
                <a:cs typeface="Times New Roman"/>
                <a:sym typeface="Times New Roman"/>
              </a:rPr>
              <a:t>OliVIA</a:t>
            </a:r>
            <a:br>
              <a:rPr lang="en-US" sz="2600" b="1" i="0" u="none" strike="noStrike" cap="none">
                <a:solidFill>
                  <a:schemeClr val="tx2"/>
                </a:solidFill>
                <a:latin typeface="Times New Roman"/>
                <a:ea typeface="Times New Roman"/>
                <a:cs typeface="Times New Roman"/>
                <a:sym typeface="Times New Roman"/>
              </a:rPr>
            </a:br>
            <a:r>
              <a:rPr lang="en-US" sz="2600" b="1" i="0" u="none" strike="noStrike" cap="none">
                <a:solidFill>
                  <a:schemeClr val="tx2"/>
                </a:solidFill>
                <a:latin typeface="Times New Roman"/>
                <a:ea typeface="Times New Roman"/>
                <a:cs typeface="Times New Roman"/>
                <a:sym typeface="Times New Roman"/>
              </a:rPr>
              <a:t>(Virtual Intelligent Assistant)</a:t>
            </a:r>
          </a:p>
        </p:txBody>
      </p:sp>
      <p:sp>
        <p:nvSpPr>
          <p:cNvPr id="3" name="Subtitle 2">
            <a:extLst>
              <a:ext uri="{FF2B5EF4-FFF2-40B4-BE49-F238E27FC236}">
                <a16:creationId xmlns:a16="http://schemas.microsoft.com/office/drawing/2014/main" id="{771C7AEE-276F-898E-A204-7E02FE97E84A}"/>
              </a:ext>
            </a:extLst>
          </p:cNvPr>
          <p:cNvSpPr>
            <a:spLocks noGrp="1"/>
          </p:cNvSpPr>
          <p:nvPr>
            <p:ph type="subTitle" idx="1"/>
          </p:nvPr>
        </p:nvSpPr>
        <p:spPr>
          <a:xfrm>
            <a:off x="732567" y="4067745"/>
            <a:ext cx="5230017" cy="1949813"/>
          </a:xfrm>
        </p:spPr>
        <p:txBody>
          <a:bodyPr anchor="t">
            <a:normAutofit/>
          </a:bodyPr>
          <a:lstStyle/>
          <a:p>
            <a:pPr algn="l"/>
            <a:r>
              <a:rPr lang="en-US" sz="2200">
                <a:solidFill>
                  <a:schemeClr val="tx2"/>
                </a:solidFill>
              </a:rPr>
              <a:t>Prepared By-</a:t>
            </a:r>
          </a:p>
          <a:p>
            <a:pPr algn="l"/>
            <a:r>
              <a:rPr lang="en-US" sz="2200">
                <a:solidFill>
                  <a:schemeClr val="tx2"/>
                </a:solidFill>
              </a:rPr>
              <a:t>21MCI1055 Janvi Tondon</a:t>
            </a:r>
          </a:p>
          <a:p>
            <a:pPr algn="l"/>
            <a:r>
              <a:rPr lang="en-US" sz="2200">
                <a:solidFill>
                  <a:schemeClr val="tx2"/>
                </a:solidFill>
              </a:rPr>
              <a:t>21MCI1056 Prakashdeep Kulshrestha</a:t>
            </a:r>
            <a:endParaRPr lang="en-IN" sz="2200">
              <a:solidFill>
                <a:schemeClr val="tx2"/>
              </a:solidFill>
            </a:endParaRPr>
          </a:p>
        </p:txBody>
      </p:sp>
      <p:sp>
        <p:nvSpPr>
          <p:cNvPr id="14" name="Slide Number Placeholder 13">
            <a:extLst>
              <a:ext uri="{FF2B5EF4-FFF2-40B4-BE49-F238E27FC236}">
                <a16:creationId xmlns:a16="http://schemas.microsoft.com/office/drawing/2014/main" id="{3C4BD49A-55F6-5B0F-DB52-CECD23CE1635}"/>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1</a:t>
            </a:fld>
            <a:endParaRPr lang="en-US" sz="2200">
              <a:solidFill>
                <a:schemeClr val="tx2"/>
              </a:solidFill>
            </a:endParaRPr>
          </a:p>
        </p:txBody>
      </p:sp>
      <p:sp>
        <p:nvSpPr>
          <p:cNvPr id="13" name="Footer Placeholder 12">
            <a:extLst>
              <a:ext uri="{FF2B5EF4-FFF2-40B4-BE49-F238E27FC236}">
                <a16:creationId xmlns:a16="http://schemas.microsoft.com/office/drawing/2014/main" id="{D8413F5A-3B8A-0879-BF3F-A5F60BEDE418}"/>
              </a:ext>
            </a:extLst>
          </p:cNvPr>
          <p:cNvSpPr>
            <a:spLocks noGrp="1"/>
          </p:cNvSpPr>
          <p:nvPr>
            <p:ph type="ftr" sz="quarter" idx="11"/>
          </p:nvPr>
        </p:nvSpPr>
        <p:spPr>
          <a:xfrm>
            <a:off x="914400" y="545642"/>
            <a:ext cx="3474720" cy="240175"/>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1094" name="Straight Connector 1080">
            <a:extLst>
              <a:ext uri="{FF2B5EF4-FFF2-40B4-BE49-F238E27FC236}">
                <a16:creationId xmlns:a16="http://schemas.microsoft.com/office/drawing/2014/main" id="{A59F3997-DD15-42C2-B642-D84996CE7F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95" name="Group 1082">
            <a:extLst>
              <a:ext uri="{FF2B5EF4-FFF2-40B4-BE49-F238E27FC236}">
                <a16:creationId xmlns:a16="http://schemas.microsoft.com/office/drawing/2014/main" id="{C5E445D8-2A23-4F9B-999F-7574202DE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86733" y="419774"/>
            <a:ext cx="338328" cy="182880"/>
            <a:chOff x="4089400" y="933450"/>
            <a:chExt cx="338328" cy="341938"/>
          </a:xfrm>
        </p:grpSpPr>
        <p:cxnSp>
          <p:nvCxnSpPr>
            <p:cNvPr id="1084" name="Straight Connector 1083">
              <a:extLst>
                <a:ext uri="{FF2B5EF4-FFF2-40B4-BE49-F238E27FC236}">
                  <a16:creationId xmlns:a16="http://schemas.microsoft.com/office/drawing/2014/main" id="{CDD83A2A-F2DB-40F6-B257-253095A4A9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84">
              <a:extLst>
                <a:ext uri="{FF2B5EF4-FFF2-40B4-BE49-F238E27FC236}">
                  <a16:creationId xmlns:a16="http://schemas.microsoft.com/office/drawing/2014/main" id="{0A7E0148-8257-435C-8C80-AF7029FA09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descr="A picture containing text, electronics&#10;&#10;Description automatically generated">
            <a:extLst>
              <a:ext uri="{FF2B5EF4-FFF2-40B4-BE49-F238E27FC236}">
                <a16:creationId xmlns:a16="http://schemas.microsoft.com/office/drawing/2014/main" id="{C920D4C1-6ABB-BD94-2B2E-A322BB8078B2}"/>
              </a:ext>
            </a:extLst>
          </p:cNvPr>
          <p:cNvPicPr>
            <a:picLocks noChangeAspect="1"/>
          </p:cNvPicPr>
          <p:nvPr/>
        </p:nvPicPr>
        <p:blipFill rotWithShape="1">
          <a:blip r:embed="rId2">
            <a:extLst>
              <a:ext uri="{28A0092B-C50C-407E-A947-70E740481C1C}">
                <a14:useLocalDpi xmlns:a14="http://schemas.microsoft.com/office/drawing/2010/main" val="0"/>
              </a:ext>
            </a:extLst>
          </a:blip>
          <a:srcRect l="17558" r="16903" b="-1"/>
          <a:stretch/>
        </p:blipFill>
        <p:spPr>
          <a:xfrm>
            <a:off x="6945459" y="659949"/>
            <a:ext cx="4612170" cy="5277946"/>
          </a:xfrm>
          <a:prstGeom prst="rect">
            <a:avLst/>
          </a:prstGeom>
        </p:spPr>
      </p:pic>
      <p:cxnSp>
        <p:nvCxnSpPr>
          <p:cNvPr id="1097" name="Straight Connector 1086">
            <a:extLst>
              <a:ext uri="{FF2B5EF4-FFF2-40B4-BE49-F238E27FC236}">
                <a16:creationId xmlns:a16="http://schemas.microsoft.com/office/drawing/2014/main" id="{78D645E1-395C-45CA-BA27-BAE017552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9" name="Group 1088">
            <a:extLst>
              <a:ext uri="{FF2B5EF4-FFF2-40B4-BE49-F238E27FC236}">
                <a16:creationId xmlns:a16="http://schemas.microsoft.com/office/drawing/2014/main" id="{2E1BDAF9-3684-4DD0-ACF9-406369DCF1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090" name="Straight Connector 1089">
              <a:extLst>
                <a:ext uri="{FF2B5EF4-FFF2-40B4-BE49-F238E27FC236}">
                  <a16:creationId xmlns:a16="http://schemas.microsoft.com/office/drawing/2014/main" id="{BDAFA4EC-517C-4049-B674-FC03D6692A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41A7872F-2DC6-4AF0-BAC1-DEA532E91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0" name="Picture 19" descr="Icon&#10;&#10;Description automatically generated">
            <a:extLst>
              <a:ext uri="{FF2B5EF4-FFF2-40B4-BE49-F238E27FC236}">
                <a16:creationId xmlns:a16="http://schemas.microsoft.com/office/drawing/2014/main" id="{736B4B4C-A745-E1B2-F075-03D00B513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203003"/>
            <a:ext cx="1059179" cy="1059179"/>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63AEC5C9-545D-04AB-82B4-FCBE43E04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87" y="5650992"/>
            <a:ext cx="686842" cy="1070483"/>
          </a:xfrm>
          <a:prstGeom prst="rect">
            <a:avLst/>
          </a:prstGeom>
        </p:spPr>
      </p:pic>
    </p:spTree>
    <p:extLst>
      <p:ext uri="{BB962C8B-B14F-4D97-AF65-F5344CB8AC3E}">
        <p14:creationId xmlns:p14="http://schemas.microsoft.com/office/powerpoint/2010/main" val="655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pPr algn="just"/>
            <a:r>
              <a:rPr lang="en-US" sz="5400" dirty="0">
                <a:solidFill>
                  <a:schemeClr val="tx2"/>
                </a:solidFill>
              </a:rPr>
              <a:t>Any Questions?</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smtClean="0">
                <a:solidFill>
                  <a:schemeClr val="tx2"/>
                </a:solidFill>
              </a:rPr>
              <a:pPr>
                <a:spcAft>
                  <a:spcPts val="600"/>
                </a:spcAft>
              </a:pPr>
              <a:t>10</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7959" r="7959"/>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8984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IN" sz="5400">
                <a:solidFill>
                  <a:schemeClr val="tx2"/>
                </a:solidFill>
              </a:rPr>
              <a:t>Introduction to Project</a:t>
            </a: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2</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anchor="t">
            <a:normAutofit fontScale="92500"/>
          </a:bodyPr>
          <a:lstStyle/>
          <a:p>
            <a:pPr marL="0" indent="0" algn="just">
              <a:buNone/>
            </a:pPr>
            <a:r>
              <a:rPr lang="en-US" sz="1600" dirty="0"/>
              <a:t>As we all know, virtual assistants have become increasingly popular over the years, and have made our lives easier in many ways. Whether it’s getting latest news, taking screenshots, or answering our questions, virtual assistants have become an integral part of our daily lives. Our Virtual Assistant offers a sleek and hands-free interface that can perform variety of tasks with just a simple voice command. It is basically developed in python with bunch of python libraries. Let’s dive into the details and discover further possibilities of our virtual assistant.</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t="3292" b="3292"/>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577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IN" sz="5400" dirty="0">
                <a:solidFill>
                  <a:schemeClr val="tx2"/>
                </a:solidFill>
              </a:rPr>
              <a:t>Technology Used</a:t>
            </a: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3</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a:bodyPr>
          <a:lstStyle/>
          <a:p>
            <a:pPr marL="0" indent="0" algn="just">
              <a:buNone/>
            </a:pPr>
            <a:r>
              <a:rPr lang="en-US" sz="1600" dirty="0"/>
              <a:t>Voice-activated virtual assistants use Natural Language Processing (NLP) to understand user requests and speech recognition technology to convert spoken words into text. They also use speech synthesis technology to respond with natural-sounding speech. These technologies have advanced significantly in recent years, enabling virtual assistants to accurately and naturally respond to user requests.</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t="3139" b="3139"/>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998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Existing</a:t>
            </a:r>
            <a:r>
              <a:rPr lang="en-IN" sz="5400" dirty="0">
                <a:solidFill>
                  <a:schemeClr val="tx2"/>
                </a:solidFill>
              </a:rPr>
              <a:t> Gaps and Project Features</a:t>
            </a: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4</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a:bodyPr>
          <a:lstStyle/>
          <a:p>
            <a:pPr marL="0" indent="0" algn="just">
              <a:buNone/>
            </a:pPr>
            <a:r>
              <a:rPr lang="en-US" sz="1600" dirty="0"/>
              <a:t>Existing gaps in voice-activated virtual assistants include limited diversity and potential biases in algorithms, as well as concerns around data privacy and security. A successful project would prioritize features such as inclusive design, accessibility, and strong encryption, as well as the ability to handle complex requests and interactions.</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14031" r="14031"/>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49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Scope/Relevance</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5</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a:bodyPr>
          <a:lstStyle/>
          <a:p>
            <a:pPr marL="0" indent="0" algn="just">
              <a:buNone/>
            </a:pPr>
            <a:r>
              <a:rPr lang="en-US" sz="1600" dirty="0"/>
              <a:t>Voice-activated virtual assistants have vast and expanding scope and relevance, transforming the way we interact with technology and access services across a wide range of industries, including healthcare, education, and customer service. With advancing technology, virtual assistants are becoming more sophisticated and personalized.</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14562" r="14562"/>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889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Project Design Flow</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6</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a:bodyPr>
          <a:lstStyle/>
          <a:p>
            <a:pPr marL="0" indent="0" algn="just">
              <a:buNone/>
            </a:pPr>
            <a:r>
              <a:rPr lang="en-US" sz="1600" dirty="0"/>
              <a:t>User gives a command then mic record it and forward it to NLP module that will understand the user request and then speech recognition will convert voice into text. Then it will search for the defined function for the request and perform the suitable actions and generate response. Then it will use Text to speech engine to convert the textual response into voice. In last, it will respond with an audio feedback using speakers.</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976" r="976"/>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470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Test Cases</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7</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a:bodyPr>
          <a:lstStyle/>
          <a:p>
            <a:pPr marL="0" indent="0" algn="just">
              <a:buNone/>
            </a:pPr>
            <a:r>
              <a:rPr lang="en-US" sz="1600" dirty="0"/>
              <a:t>We performed various tests that includes, Speech recognition accuracy, Wake word detection, Response generation, Speech synthesis, Error handling, and a lot of voice commands like, weather update, current time, searching random things on internet, finding places on google maps, and many more.</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7959" r="7959"/>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261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Comparative Analysis</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8</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lnSpcReduction="10000"/>
          </a:bodyPr>
          <a:lstStyle/>
          <a:p>
            <a:pPr marL="0" indent="0" algn="just">
              <a:buNone/>
            </a:pPr>
            <a:r>
              <a:rPr lang="en-US" sz="1600" dirty="0"/>
              <a:t>Amazon Alexa is known for its extensive third-party skills, while Google Assistant is praised for its natural language processing. Apple Siri is integrated with Apple's ecosystem, while Microsoft Cortana is popular for business use. In terms of accuracy, Google Assistant has the highest speech recognition accuracy, while Amazon Alexa has the highest number of skills available. The choice of virtual assistant ultimately depends on individual preferences and needs, with privacy and security features also being a consideration.</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l="19567" r="19567"/>
          <a:stretch/>
        </p:blipFill>
        <p:spPr>
          <a:xfrm>
            <a:off x="6579658"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228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3" name="Rectangle 332">
            <a:extLst>
              <a:ext uri="{FF2B5EF4-FFF2-40B4-BE49-F238E27FC236}">
                <a16:creationId xmlns:a16="http://schemas.microsoft.com/office/drawing/2014/main" id="{1842004F-CE2E-42A2-8A5D-6EE63E1AC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CEFB8B9B-C6EA-4177-BE94-F8718563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2380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FF3C4-731D-DB9D-FD3C-AE878881B1A4}"/>
              </a:ext>
            </a:extLst>
          </p:cNvPr>
          <p:cNvSpPr>
            <a:spLocks noGrp="1"/>
          </p:cNvSpPr>
          <p:nvPr>
            <p:ph type="title"/>
          </p:nvPr>
        </p:nvSpPr>
        <p:spPr>
          <a:xfrm>
            <a:off x="731520" y="1229070"/>
            <a:ext cx="5306209" cy="2658810"/>
          </a:xfrm>
        </p:spPr>
        <p:txBody>
          <a:bodyPr anchor="b">
            <a:normAutofit/>
          </a:bodyPr>
          <a:lstStyle/>
          <a:p>
            <a:r>
              <a:rPr lang="en-US" sz="5400" dirty="0">
                <a:solidFill>
                  <a:schemeClr val="tx2"/>
                </a:solidFill>
              </a:rPr>
              <a:t>Conclusion</a:t>
            </a:r>
            <a:endParaRPr lang="en-IN" sz="5400" dirty="0">
              <a:solidFill>
                <a:schemeClr val="tx2"/>
              </a:solidFill>
            </a:endParaRPr>
          </a:p>
        </p:txBody>
      </p:sp>
      <p:sp>
        <p:nvSpPr>
          <p:cNvPr id="4" name="Slide Number Placeholder 3">
            <a:extLst>
              <a:ext uri="{FF2B5EF4-FFF2-40B4-BE49-F238E27FC236}">
                <a16:creationId xmlns:a16="http://schemas.microsoft.com/office/drawing/2014/main" id="{99A096AA-D82B-4C06-D260-992DF659D44B}"/>
              </a:ext>
            </a:extLst>
          </p:cNvPr>
          <p:cNvSpPr>
            <a:spLocks noGrp="1"/>
          </p:cNvSpPr>
          <p:nvPr>
            <p:ph type="sldNum" sz="quarter" idx="12"/>
          </p:nvPr>
        </p:nvSpPr>
        <p:spPr>
          <a:xfrm>
            <a:off x="0" y="0"/>
            <a:ext cx="777240" cy="731520"/>
          </a:xfrm>
        </p:spPr>
        <p:txBody>
          <a:bodyPr>
            <a:normAutofit/>
          </a:bodyPr>
          <a:lstStyle/>
          <a:p>
            <a:pPr>
              <a:spcAft>
                <a:spcPts val="600"/>
              </a:spcAft>
            </a:pPr>
            <a:fld id="{D643A852-0206-46AC-B0EB-645612933129}" type="slidenum">
              <a:rPr lang="en-US" sz="2200">
                <a:solidFill>
                  <a:schemeClr val="tx2"/>
                </a:solidFill>
              </a:rPr>
              <a:pPr>
                <a:spcAft>
                  <a:spcPts val="600"/>
                </a:spcAft>
              </a:pPr>
              <a:t>9</a:t>
            </a:fld>
            <a:endParaRPr lang="en-US" sz="2200">
              <a:solidFill>
                <a:schemeClr val="tx2"/>
              </a:solidFill>
            </a:endParaRPr>
          </a:p>
        </p:txBody>
      </p:sp>
      <p:sp>
        <p:nvSpPr>
          <p:cNvPr id="3" name="Footer Placeholder 2">
            <a:extLst>
              <a:ext uri="{FF2B5EF4-FFF2-40B4-BE49-F238E27FC236}">
                <a16:creationId xmlns:a16="http://schemas.microsoft.com/office/drawing/2014/main" id="{C37D578D-8A23-3E73-C6A4-7E9EF0F55134}"/>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tx2"/>
                </a:solidFill>
              </a:rPr>
              <a:t>21MCI1055 &amp; 21MCI1056</a:t>
            </a:r>
          </a:p>
        </p:txBody>
      </p:sp>
      <p:cxnSp>
        <p:nvCxnSpPr>
          <p:cNvPr id="337" name="Straight Connector 336">
            <a:extLst>
              <a:ext uri="{FF2B5EF4-FFF2-40B4-BE49-F238E27FC236}">
                <a16:creationId xmlns:a16="http://schemas.microsoft.com/office/drawing/2014/main" id="{E2B6C00A-6306-4837-A6F8-47CFF293E8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DC6275-C195-4D6E-A412-7F7A2D7CDD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18566" y="1137630"/>
            <a:ext cx="338328" cy="182880"/>
            <a:chOff x="4089400" y="933450"/>
            <a:chExt cx="338328" cy="341938"/>
          </a:xfrm>
        </p:grpSpPr>
        <p:cxnSp>
          <p:nvCxnSpPr>
            <p:cNvPr id="340" name="Straight Connector 339">
              <a:extLst>
                <a:ext uri="{FF2B5EF4-FFF2-40B4-BE49-F238E27FC236}">
                  <a16:creationId xmlns:a16="http://schemas.microsoft.com/office/drawing/2014/main" id="{439CD207-3474-4A8F-9C2D-7557042B6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BB59230-DDE9-4070-BAE3-F6E1635341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6" name="Content Placeholder 2">
            <a:extLst>
              <a:ext uri="{FF2B5EF4-FFF2-40B4-BE49-F238E27FC236}">
                <a16:creationId xmlns:a16="http://schemas.microsoft.com/office/drawing/2014/main" id="{6783738D-5D48-9DCF-7F84-CF6737BB8649}"/>
              </a:ext>
            </a:extLst>
          </p:cNvPr>
          <p:cNvSpPr>
            <a:spLocks noGrp="1"/>
          </p:cNvSpPr>
          <p:nvPr>
            <p:ph idx="1"/>
          </p:nvPr>
        </p:nvSpPr>
        <p:spPr>
          <a:xfrm>
            <a:off x="731520" y="4069080"/>
            <a:ext cx="5296997" cy="2042605"/>
          </a:xfrm>
        </p:spPr>
        <p:txBody>
          <a:bodyPr vert="horz" lIns="91440" tIns="45720" rIns="91440" bIns="45720" rtlCol="0" anchor="t">
            <a:normAutofit fontScale="92500" lnSpcReduction="10000"/>
          </a:bodyPr>
          <a:lstStyle/>
          <a:p>
            <a:pPr marL="0" indent="0" algn="just">
              <a:buNone/>
            </a:pPr>
            <a:r>
              <a:rPr lang="en-US" sz="1600" dirty="0"/>
              <a:t>Voice-activated virtual assistants have become increasingly popular due to their convenience and ease of use. However, as with any technology, it is important to carefully evaluate their capabilities and performance to ensure they meet individual needs and priorities. When choosing a virtual assistant, users may consider factors such as third-party skills, natural language processing, device integration, accuracy, and privacy and security features. By understanding the strengths and weaknesses of different virtual assistants, users can select the one that best suits their needs and preferences.</a:t>
            </a:r>
            <a:endParaRPr lang="en-IN" sz="1600" dirty="0"/>
          </a:p>
        </p:txBody>
      </p:sp>
      <p:pic>
        <p:nvPicPr>
          <p:cNvPr id="7" name="Picture 6">
            <a:extLst>
              <a:ext uri="{FF2B5EF4-FFF2-40B4-BE49-F238E27FC236}">
                <a16:creationId xmlns:a16="http://schemas.microsoft.com/office/drawing/2014/main" id="{C2816794-422D-3404-A076-9B420174CA22}"/>
              </a:ext>
            </a:extLst>
          </p:cNvPr>
          <p:cNvPicPr>
            <a:picLocks noChangeAspect="1"/>
          </p:cNvPicPr>
          <p:nvPr/>
        </p:nvPicPr>
        <p:blipFill>
          <a:blip r:embed="rId2">
            <a:extLst>
              <a:ext uri="{28A0092B-C50C-407E-A947-70E740481C1C}">
                <a14:useLocalDpi xmlns:a14="http://schemas.microsoft.com/office/drawing/2010/main" val="0"/>
              </a:ext>
            </a:extLst>
          </a:blip>
          <a:srcRect t="3139" b="3139"/>
          <a:stretch/>
        </p:blipFill>
        <p:spPr>
          <a:xfrm>
            <a:off x="6639639" y="1541000"/>
            <a:ext cx="4917989" cy="4609232"/>
          </a:xfrm>
          <a:prstGeom prst="rect">
            <a:avLst/>
          </a:prstGeom>
        </p:spPr>
      </p:pic>
      <p:cxnSp>
        <p:nvCxnSpPr>
          <p:cNvPr id="343" name="Straight Connector 342">
            <a:extLst>
              <a:ext uri="{FF2B5EF4-FFF2-40B4-BE49-F238E27FC236}">
                <a16:creationId xmlns:a16="http://schemas.microsoft.com/office/drawing/2014/main" id="{EFA45A46-580E-4364-B740-73D753221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5" name="Group 344">
            <a:extLst>
              <a:ext uri="{FF2B5EF4-FFF2-40B4-BE49-F238E27FC236}">
                <a16:creationId xmlns:a16="http://schemas.microsoft.com/office/drawing/2014/main" id="{F6663CA6-CC93-4CE9-A987-432E083B6F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346" name="Straight Connector 345">
              <a:extLst>
                <a:ext uri="{FF2B5EF4-FFF2-40B4-BE49-F238E27FC236}">
                  <a16:creationId xmlns:a16="http://schemas.microsoft.com/office/drawing/2014/main" id="{51C90DD3-AD27-4CBE-A4A2-D85890A4C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3" name="Straight Connector 346">
              <a:extLst>
                <a:ext uri="{FF2B5EF4-FFF2-40B4-BE49-F238E27FC236}">
                  <a16:creationId xmlns:a16="http://schemas.microsoft.com/office/drawing/2014/main" id="{6EDE5ED2-7D1F-4D8B-94BF-6F29144A02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759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808</TotalTime>
  <Words>662</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Master of Computer Applications Major Project On OliVIA (Virtual Intelligent Assistant)</vt:lpstr>
      <vt:lpstr>Introduction to Project</vt:lpstr>
      <vt:lpstr>Technology Used</vt:lpstr>
      <vt:lpstr>Existing Gaps and Project Features</vt:lpstr>
      <vt:lpstr>Scope/Relevance</vt:lpstr>
      <vt:lpstr>Project Design Flow</vt:lpstr>
      <vt:lpstr>Test Cases</vt:lpstr>
      <vt:lpstr>Comparative Analysis</vt:lpstr>
      <vt:lpstr>Conclusion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INSTITUTE OF COMPUTING Master of Computer Applications Major Project  21CAR-773 OliVIA </dc:title>
  <dc:creator>Prakashdeep Kulshrestha</dc:creator>
  <cp:lastModifiedBy>Prakashdeep Kulshrestha</cp:lastModifiedBy>
  <cp:revision>44</cp:revision>
  <dcterms:created xsi:type="dcterms:W3CDTF">2023-04-24T17:56:05Z</dcterms:created>
  <dcterms:modified xsi:type="dcterms:W3CDTF">2023-05-07T16:29:04Z</dcterms:modified>
</cp:coreProperties>
</file>